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Lopes Lima" initials="GL" lastIdx="1" clrIdx="0">
    <p:extLst>
      <p:ext uri="{19B8F6BF-5375-455C-9EA6-DF929625EA0E}">
        <p15:presenceInfo xmlns:p15="http://schemas.microsoft.com/office/powerpoint/2012/main" userId="S::gabriel.ll@ufba.br::8df4b012-26ba-4dc1-916b-0b94efd7d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06" autoAdjust="0"/>
  </p:normalViewPr>
  <p:slideViewPr>
    <p:cSldViewPr snapToGrid="0" snapToObjects="1">
      <p:cViewPr varScale="1">
        <p:scale>
          <a:sx n="89" d="100"/>
          <a:sy n="89" d="100"/>
        </p:scale>
        <p:origin x="8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6T16:02:30.889" idx="1">
    <p:pos x="5760" y="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1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13" y="335756"/>
            <a:ext cx="3000375" cy="24574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159976" y="3126164"/>
            <a:ext cx="6824048" cy="67710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pt-BR" sz="4400" b="0" i="0" dirty="0">
                <a:solidFill>
                  <a:srgbClr val="F5F5F5"/>
                </a:solidFill>
                <a:effectLst/>
                <a:latin typeface="-apple-system"/>
              </a:rPr>
              <a:t>Workshop: Introdução ao SQL</a:t>
            </a:r>
            <a:endParaRPr lang="en-US" sz="4050" dirty="0"/>
          </a:p>
        </p:txBody>
      </p:sp>
      <p:sp>
        <p:nvSpPr>
          <p:cNvPr id="5" name="Text 1"/>
          <p:cNvSpPr/>
          <p:nvPr/>
        </p:nvSpPr>
        <p:spPr>
          <a:xfrm>
            <a:off x="996748" y="4064794"/>
            <a:ext cx="715050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Aprenda a manipular bancos de dados relacionais com SQL</a:t>
            </a:r>
            <a:endParaRPr lang="en-US" sz="20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2363967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Exercícios Práticos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728652" y="760598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Banco de Dados de Exemplo: Loja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4664103" y="1015236"/>
            <a:ext cx="4179094" cy="313361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6" name="Shape 3"/>
          <p:cNvSpPr/>
          <p:nvPr/>
        </p:nvSpPr>
        <p:spPr>
          <a:xfrm>
            <a:off x="4664103" y="1071564"/>
            <a:ext cx="28575" cy="3133613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7" name="Text 4"/>
          <p:cNvSpPr/>
          <p:nvPr/>
        </p:nvSpPr>
        <p:spPr>
          <a:xfrm>
            <a:off x="4664103" y="987984"/>
            <a:ext cx="4179094" cy="3160865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ctr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 TABLE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cliente_id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INT PRIMARY KEY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AUTO_INCREMENT,nome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VARCHAR(100) NOT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NULL,email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VARCHAR(100)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UNIQUE,cidade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VARCHAR(50));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 TABLE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Produtos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produto_id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INT PRIMARY KEY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AUTO_INCREMENT,nome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VARCHAR(100) NOT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NULL,preco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DECIMAL(10,2),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categoria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VARCHAR(50));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 TABLE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Pedidos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pedido_id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INT PRIMARY KEY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AUTO_INCREMENT,cliente_id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INT,data_pedido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DATE,valor_total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DECIMAL(10,2),FOREIGN KEY(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cliente_id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 REFERENCES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cliente_id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));</a:t>
            </a:r>
          </a:p>
          <a:p>
            <a:pPr marL="0" indent="0">
              <a:buNone/>
            </a:pPr>
            <a:endParaRPr lang="en-US" sz="800" dirty="0">
              <a:solidFill>
                <a:srgbClr val="212121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INSERT INTO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nome,email,cidade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 VALUES('Maria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Silva','maria.silva@email.com','São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Paulo'),('João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Santos','joao.santos@email.com','Rio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 Janeiro'),('Ana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Costa','ana.costa@email.com','São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Paulo'),('Pedro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Oliveira','pedro.oliveira@email.com','Belo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Horizonte'),('Carla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Souza','carla.souza@email.com','São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Paulo');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INSERT INTO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Produtos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nome,preco,categoria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 VALUES('Notebook Dell',3500.00,'Eletrônicos'),('Mouse Logitech',80.00,'Eletrônicos'),('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Teclado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Mecânico',450.00,'Eletrônicos'),('Monitor Samsung 24"',900.00,'Eletrônicos'),('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Cadeira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Gamer',1200.00,'Móveis'),('Mesa para Computador',650.00,'Móveis'),('Webcam HD',250.00,'Eletrônicos'),('Headset Gamer',320.00,'Eletrônicos'),('SSD 1TB',550.00,'Eletrônicos'),('Mousepad Grande',45.00,'Acessórios');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INSERT INTO 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Pedidos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</a:t>
            </a:r>
            <a:r>
              <a:rPr lang="en-US" sz="800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cliente_id,data_pedido,valor_total</a:t>
            </a:r>
            <a:r>
              <a:rPr lang="en-US" sz="800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 VALUES(1,'2024-01-15',3500.00),(1,'2024-02-20',530.00),(2,'2024-01-18',900.00),(3,'2024-02-10',1850.00),(3,'2024-03-05',250.00),(4,'2024-01-25',650.00),(5,'2024-02-28',4050.00);</a:t>
            </a:r>
          </a:p>
        </p:txBody>
      </p:sp>
      <p:sp>
        <p:nvSpPr>
          <p:cNvPr id="8" name="Text 5"/>
          <p:cNvSpPr/>
          <p:nvPr/>
        </p:nvSpPr>
        <p:spPr>
          <a:xfrm>
            <a:off x="285750" y="905709"/>
            <a:ext cx="856004" cy="207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 err="1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Exercícios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64344" y="1269280"/>
            <a:ext cx="1960473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Insira</a:t>
            </a:r>
            <a:r>
              <a:rPr lang="en-US" sz="942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 </a:t>
            </a:r>
            <a:r>
              <a:rPr lang="en-US" sz="942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cliente</a:t>
            </a:r>
            <a:r>
              <a:rPr lang="en-US" sz="942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na tabela Clientes.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464344" y="1519311"/>
            <a:ext cx="2117567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Insira</a:t>
            </a:r>
            <a:r>
              <a:rPr lang="en-US" sz="942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 </a:t>
            </a:r>
            <a:r>
              <a:rPr lang="en-US" sz="942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produto</a:t>
            </a:r>
            <a:r>
              <a:rPr lang="en-US" sz="942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na tabela Produtos.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464344" y="1745390"/>
            <a:ext cx="40005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Selecione todos os clientes que moram em "São Paulo".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464344" y="1995421"/>
            <a:ext cx="400050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Atualize o preço dos produtos da categoria "Eletrônicos" (+10%).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464344" y="2173722"/>
            <a:ext cx="3199594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Crie</a:t>
            </a:r>
            <a:r>
              <a:rPr lang="en-US" sz="9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94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uma</a:t>
            </a:r>
            <a:r>
              <a:rPr lang="en-US" sz="9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consulta que </a:t>
            </a:r>
            <a:r>
              <a:rPr lang="en-US" sz="94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relacione</a:t>
            </a:r>
            <a:r>
              <a:rPr lang="en-US" sz="9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94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clientes</a:t>
            </a:r>
            <a:r>
              <a:rPr lang="en-US" sz="9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 </a:t>
            </a:r>
            <a:r>
              <a:rPr lang="en-US" sz="94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seus</a:t>
            </a:r>
            <a:r>
              <a:rPr lang="en-US" sz="9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94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pedidos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5750" y="285750"/>
            <a:ext cx="2540384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Recursos Adicionais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Documentação Oficial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285750" y="1250156"/>
            <a:ext cx="4179094" cy="54292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4" y="1435894"/>
            <a:ext cx="150019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8656" y="1321594"/>
            <a:ext cx="147839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MySQL Documentation</a:t>
            </a:r>
            <a:endParaRPr lang="en-US" sz="942" dirty="0"/>
          </a:p>
        </p:txBody>
      </p:sp>
      <p:sp>
        <p:nvSpPr>
          <p:cNvPr id="8" name="Text 4"/>
          <p:cNvSpPr/>
          <p:nvPr/>
        </p:nvSpPr>
        <p:spPr>
          <a:xfrm>
            <a:off x="678656" y="1550194"/>
            <a:ext cx="147839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mysql.com/doc</a:t>
            </a:r>
            <a:endParaRPr lang="en-US" sz="837" dirty="0"/>
          </a:p>
        </p:txBody>
      </p:sp>
      <p:sp>
        <p:nvSpPr>
          <p:cNvPr id="9" name="Shape 5"/>
          <p:cNvSpPr/>
          <p:nvPr/>
        </p:nvSpPr>
        <p:spPr>
          <a:xfrm>
            <a:off x="285750" y="1900238"/>
            <a:ext cx="4179094" cy="54292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4" y="2085975"/>
            <a:ext cx="150019" cy="1714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78656" y="1971675"/>
            <a:ext cx="177723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PostgreSQL Documentation</a:t>
            </a:r>
            <a:endParaRPr lang="en-US" sz="942" dirty="0"/>
          </a:p>
        </p:txBody>
      </p:sp>
      <p:sp>
        <p:nvSpPr>
          <p:cNvPr id="12" name="Text 7"/>
          <p:cNvSpPr/>
          <p:nvPr/>
        </p:nvSpPr>
        <p:spPr>
          <a:xfrm>
            <a:off x="678656" y="2200275"/>
            <a:ext cx="177723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postgresql.org/docs</a:t>
            </a:r>
            <a:endParaRPr lang="en-US" sz="837" dirty="0"/>
          </a:p>
        </p:txBody>
      </p:sp>
      <p:sp>
        <p:nvSpPr>
          <p:cNvPr id="13" name="Shape 8"/>
          <p:cNvSpPr/>
          <p:nvPr/>
        </p:nvSpPr>
        <p:spPr>
          <a:xfrm>
            <a:off x="285750" y="2550319"/>
            <a:ext cx="4179094" cy="54292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4" y="2736056"/>
            <a:ext cx="150019" cy="1714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78656" y="2621756"/>
            <a:ext cx="1730155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SQL Server Documentation</a:t>
            </a:r>
            <a:endParaRPr lang="en-US" sz="942" dirty="0"/>
          </a:p>
        </p:txBody>
      </p:sp>
      <p:sp>
        <p:nvSpPr>
          <p:cNvPr id="16" name="Text 10"/>
          <p:cNvSpPr/>
          <p:nvPr/>
        </p:nvSpPr>
        <p:spPr>
          <a:xfrm>
            <a:off x="678656" y="2850356"/>
            <a:ext cx="173015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docs.microsoft.com/sql</a:t>
            </a:r>
            <a:endParaRPr lang="en-US" sz="837" dirty="0"/>
          </a:p>
        </p:txBody>
      </p:sp>
      <p:sp>
        <p:nvSpPr>
          <p:cNvPr id="17" name="Text 11"/>
          <p:cNvSpPr/>
          <p:nvPr/>
        </p:nvSpPr>
        <p:spPr>
          <a:xfrm>
            <a:off x="4676775" y="1888331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Cursos Online</a:t>
            </a:r>
            <a:endParaRPr lang="en-US" sz="1350" dirty="0"/>
          </a:p>
        </p:txBody>
      </p:sp>
      <p:sp>
        <p:nvSpPr>
          <p:cNvPr id="18" name="Shape 12"/>
          <p:cNvSpPr/>
          <p:nvPr/>
        </p:nvSpPr>
        <p:spPr>
          <a:xfrm>
            <a:off x="285750" y="3671888"/>
            <a:ext cx="4179094" cy="54292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3" y="2438400"/>
            <a:ext cx="214313" cy="17145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5069681" y="2324100"/>
            <a:ext cx="200493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Coursera - SQL for Data Science</a:t>
            </a:r>
            <a:endParaRPr lang="en-US" sz="942" dirty="0"/>
          </a:p>
        </p:txBody>
      </p:sp>
      <p:sp>
        <p:nvSpPr>
          <p:cNvPr id="21" name="Text 14"/>
          <p:cNvSpPr/>
          <p:nvPr/>
        </p:nvSpPr>
        <p:spPr>
          <a:xfrm>
            <a:off x="5069681" y="2552700"/>
            <a:ext cx="20049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coursera.org</a:t>
            </a:r>
            <a:endParaRPr lang="en-US" sz="837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3" y="3088481"/>
            <a:ext cx="214313" cy="17145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069681" y="2974181"/>
            <a:ext cx="1461399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Udemy - SQL Completo</a:t>
            </a:r>
            <a:endParaRPr lang="en-US" sz="942" dirty="0"/>
          </a:p>
        </p:txBody>
      </p:sp>
      <p:sp>
        <p:nvSpPr>
          <p:cNvPr id="25" name="Text 17"/>
          <p:cNvSpPr/>
          <p:nvPr/>
        </p:nvSpPr>
        <p:spPr>
          <a:xfrm>
            <a:off x="5069681" y="3202781"/>
            <a:ext cx="146139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udemy.com</a:t>
            </a:r>
            <a:endParaRPr lang="en-US" sz="837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3" y="3738563"/>
            <a:ext cx="214313" cy="171450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5069681" y="3624263"/>
            <a:ext cx="136934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Alura - Formação SQL</a:t>
            </a:r>
            <a:endParaRPr lang="en-US" sz="942" dirty="0"/>
          </a:p>
        </p:txBody>
      </p:sp>
      <p:sp>
        <p:nvSpPr>
          <p:cNvPr id="29" name="Text 20"/>
          <p:cNvSpPr/>
          <p:nvPr/>
        </p:nvSpPr>
        <p:spPr>
          <a:xfrm>
            <a:off x="5069681" y="3852863"/>
            <a:ext cx="136934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alura.com.br</a:t>
            </a:r>
            <a:endParaRPr lang="en-US" sz="837" dirty="0"/>
          </a:p>
        </p:txBody>
      </p:sp>
      <p:sp>
        <p:nvSpPr>
          <p:cNvPr id="30" name="Text 21"/>
          <p:cNvSpPr/>
          <p:nvPr/>
        </p:nvSpPr>
        <p:spPr>
          <a:xfrm>
            <a:off x="4679156" y="885825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Ferramentas Recomendadas</a:t>
            </a:r>
            <a:endParaRPr lang="en-US" sz="1350" dirty="0"/>
          </a:p>
        </p:txBody>
      </p:sp>
      <p:sp>
        <p:nvSpPr>
          <p:cNvPr id="31" name="Shape 22"/>
          <p:cNvSpPr/>
          <p:nvPr/>
        </p:nvSpPr>
        <p:spPr>
          <a:xfrm>
            <a:off x="4679156" y="1250156"/>
            <a:ext cx="4179094" cy="54292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1435894"/>
            <a:ext cx="171450" cy="171450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5072063" y="1321594"/>
            <a:ext cx="155873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MySQL Workbench</a:t>
            </a:r>
            <a:endParaRPr lang="en-US" sz="942" dirty="0"/>
          </a:p>
        </p:txBody>
      </p:sp>
      <p:sp>
        <p:nvSpPr>
          <p:cNvPr id="34" name="Text 24"/>
          <p:cNvSpPr/>
          <p:nvPr/>
        </p:nvSpPr>
        <p:spPr>
          <a:xfrm>
            <a:off x="5072063" y="1550194"/>
            <a:ext cx="155873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61616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Interface gráfica para MySQL</a:t>
            </a:r>
            <a:endParaRPr lang="en-US" sz="837" dirty="0"/>
          </a:p>
        </p:txBody>
      </p:sp>
      <p:sp>
        <p:nvSpPr>
          <p:cNvPr id="48" name="Shape 35"/>
          <p:cNvSpPr/>
          <p:nvPr/>
        </p:nvSpPr>
        <p:spPr>
          <a:xfrm>
            <a:off x="4679156" y="4321969"/>
            <a:ext cx="4179094" cy="542925"/>
          </a:xfrm>
          <a:prstGeom prst="rect">
            <a:avLst/>
          </a:prstGeom>
          <a:solidFill>
            <a:srgbClr val="F5F5F5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506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40880" y="285750"/>
            <a:ext cx="5062240" cy="45005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63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Conclusão do Curso de SQL Básico</a:t>
            </a:r>
            <a:endParaRPr lang="en-US" sz="2363" dirty="0"/>
          </a:p>
        </p:txBody>
      </p:sp>
      <p:sp>
        <p:nvSpPr>
          <p:cNvPr id="4" name="Shape 1"/>
          <p:cNvSpPr/>
          <p:nvPr/>
        </p:nvSpPr>
        <p:spPr>
          <a:xfrm>
            <a:off x="1714500" y="1021556"/>
            <a:ext cx="5715000" cy="3400425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1928813" y="1235869"/>
            <a:ext cx="528637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que aprendemos</a:t>
            </a:r>
            <a:endParaRPr lang="en-US" sz="1575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3" y="1710928"/>
            <a:ext cx="150019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85988" y="1678781"/>
            <a:ext cx="413653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Conceitos fundamentais de bancos de dados relacionais</a:t>
            </a:r>
            <a:endParaRPr lang="en-US" sz="1238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13" y="2171700"/>
            <a:ext cx="171450" cy="171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07419" y="2021681"/>
            <a:ext cx="5007769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SGBDs do mercado (MySQL, PostgreSQL, SQL Server, Oracle)</a:t>
            </a:r>
            <a:endParaRPr lang="en-US" sz="1238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813" y="2632472"/>
            <a:ext cx="171450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7419" y="2600325"/>
            <a:ext cx="429054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Comandos DDL para criar e gerenciar estruturas de dados</a:t>
            </a:r>
            <a:endParaRPr lang="en-US" sz="1238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813" y="3093244"/>
            <a:ext cx="171450" cy="17145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07419" y="2943225"/>
            <a:ext cx="5007769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Comandos DML para manipular dados (INSERT, SELECT, UPDATE, DELETE)</a:t>
            </a:r>
            <a:endParaRPr lang="en-US" sz="1238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813" y="3554016"/>
            <a:ext cx="171450" cy="17145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207419" y="3521869"/>
            <a:ext cx="3561466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Funções de agregação e agrupamento de dados</a:t>
            </a:r>
            <a:endParaRPr lang="en-US" sz="1238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813" y="3896916"/>
            <a:ext cx="214313" cy="17145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2250281" y="3864769"/>
            <a:ext cx="40841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238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Relacionamentos entre tabelas com JOINs e subqueries</a:t>
            </a:r>
            <a:endParaRPr lang="en-US" sz="1238" dirty="0"/>
          </a:p>
        </p:txBody>
      </p:sp>
      <p:sp>
        <p:nvSpPr>
          <p:cNvPr id="18" name="Text 9"/>
          <p:cNvSpPr/>
          <p:nvPr/>
        </p:nvSpPr>
        <p:spPr>
          <a:xfrm>
            <a:off x="1888545" y="4718447"/>
            <a:ext cx="390272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Continue praticando e explorando o mundo dos </a:t>
            </a:r>
            <a:endParaRPr lang="en-US" sz="1350" dirty="0"/>
          </a:p>
        </p:txBody>
      </p:sp>
      <p:sp>
        <p:nvSpPr>
          <p:cNvPr id="19" name="Text 10"/>
          <p:cNvSpPr/>
          <p:nvPr/>
        </p:nvSpPr>
        <p:spPr>
          <a:xfrm>
            <a:off x="5791265" y="4718447"/>
            <a:ext cx="146419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bancos de dados!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864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165545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que é SQL?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Definição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259086"/>
            <a:ext cx="27319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SQL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558943" y="1259086"/>
            <a:ext cx="34080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(Structured Query Language) é uma linguagem de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285750" y="1473398"/>
            <a:ext cx="396606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programação padrão para gerenciar dados em sistemas de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285750" y="1687711"/>
            <a:ext cx="312198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gerenciamento de banco de dados relacionais.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285750" y="2035969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História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285750" y="2400300"/>
            <a:ext cx="417909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Desenvolvida na IBM na década de 1970, tornou-se um padrão ANSI em 1986 e ISO em 1987.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285750" y="2971800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Propósito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285750" y="3345061"/>
            <a:ext cx="38187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Permite que usuários interajam com bancos de dados de 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285750" y="3559373"/>
            <a:ext cx="44550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forma 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731258" y="3559373"/>
            <a:ext cx="7996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declarativa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1530939" y="3559373"/>
            <a:ext cx="288437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especificando o que desejam que o banco 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285750" y="3773686"/>
            <a:ext cx="265376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 dados faça, não como ele deve fazer.</a:t>
            </a:r>
            <a:endParaRPr lang="en-US" sz="1046" dirty="0"/>
          </a:p>
        </p:txBody>
      </p:sp>
      <p:sp>
        <p:nvSpPr>
          <p:cNvPr id="17" name="Text 14"/>
          <p:cNvSpPr/>
          <p:nvPr/>
        </p:nvSpPr>
        <p:spPr>
          <a:xfrm>
            <a:off x="285750" y="4121944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Usos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285750" y="4486275"/>
            <a:ext cx="417909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Armazenar dados</a:t>
            </a:r>
            <a:endParaRPr lang="en-US" sz="1046" dirty="0"/>
          </a:p>
        </p:txBody>
      </p:sp>
      <p:sp>
        <p:nvSpPr>
          <p:cNvPr id="19" name="Text 16"/>
          <p:cNvSpPr/>
          <p:nvPr/>
        </p:nvSpPr>
        <p:spPr>
          <a:xfrm>
            <a:off x="285750" y="4727274"/>
            <a:ext cx="6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046" dirty="0"/>
          </a:p>
        </p:txBody>
      </p:sp>
      <p:sp>
        <p:nvSpPr>
          <p:cNvPr id="20" name="Text 17"/>
          <p:cNvSpPr/>
          <p:nvPr/>
        </p:nvSpPr>
        <p:spPr>
          <a:xfrm>
            <a:off x="285750" y="4694158"/>
            <a:ext cx="1067600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Manipular dados</a:t>
            </a:r>
            <a:endParaRPr lang="en-US" sz="1046" dirty="0"/>
          </a:p>
        </p:txBody>
      </p:sp>
      <p:sp>
        <p:nvSpPr>
          <p:cNvPr id="21" name="Text 18"/>
          <p:cNvSpPr/>
          <p:nvPr/>
        </p:nvSpPr>
        <p:spPr>
          <a:xfrm>
            <a:off x="285750" y="4865442"/>
            <a:ext cx="84959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Buscar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dados</a:t>
            </a:r>
            <a:endParaRPr lang="en-US" sz="1046" dirty="0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953" y="2475895"/>
            <a:ext cx="2857500" cy="1634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199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660529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Sistemas Gerenciadores de Banco de Dados (SGBDs)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8572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que é um SGBD?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259086"/>
            <a:ext cx="27520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Um 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560952" y="1259086"/>
            <a:ext cx="337500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Sistema Gerenciador de Banco de Dados (SGBD)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3935955" y="1259086"/>
            <a:ext cx="48911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é um software que permite aos usuários definir, criar, manter e controlar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285750" y="1473398"/>
            <a:ext cx="192024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acesso ao banco de dados.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285750" y="2035969"/>
            <a:ext cx="85725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Funções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285750" y="2436019"/>
            <a:ext cx="4214813" cy="592931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1" name="Shape 8"/>
          <p:cNvSpPr/>
          <p:nvPr/>
        </p:nvSpPr>
        <p:spPr>
          <a:xfrm>
            <a:off x="285750" y="2436019"/>
            <a:ext cx="28575" cy="592931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12" name="Text 9"/>
          <p:cNvSpPr/>
          <p:nvPr/>
        </p:nvSpPr>
        <p:spPr>
          <a:xfrm>
            <a:off x="392906" y="2543175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Definição de Dados (DDL)</a:t>
            </a:r>
            <a:endParaRPr lang="en-US" sz="837" dirty="0"/>
          </a:p>
        </p:txBody>
      </p:sp>
      <p:sp>
        <p:nvSpPr>
          <p:cNvPr id="13" name="Text 10"/>
          <p:cNvSpPr/>
          <p:nvPr/>
        </p:nvSpPr>
        <p:spPr>
          <a:xfrm>
            <a:off x="392906" y="2750344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Permite a criação e modificação da estrutura do banco de dados</a:t>
            </a:r>
            <a:endParaRPr lang="en-US" sz="837" dirty="0"/>
          </a:p>
        </p:txBody>
      </p:sp>
      <p:sp>
        <p:nvSpPr>
          <p:cNvPr id="14" name="Shape 11"/>
          <p:cNvSpPr/>
          <p:nvPr/>
        </p:nvSpPr>
        <p:spPr>
          <a:xfrm>
            <a:off x="4643438" y="2436019"/>
            <a:ext cx="4214813" cy="592931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5" name="Shape 12"/>
          <p:cNvSpPr/>
          <p:nvPr/>
        </p:nvSpPr>
        <p:spPr>
          <a:xfrm>
            <a:off x="4643438" y="2436019"/>
            <a:ext cx="28575" cy="592931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16" name="Text 13"/>
          <p:cNvSpPr/>
          <p:nvPr/>
        </p:nvSpPr>
        <p:spPr>
          <a:xfrm>
            <a:off x="4750594" y="2543175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Manipulação de Dados (DML)</a:t>
            </a:r>
            <a:endParaRPr lang="en-US" sz="837" dirty="0"/>
          </a:p>
        </p:txBody>
      </p:sp>
      <p:sp>
        <p:nvSpPr>
          <p:cNvPr id="17" name="Text 14"/>
          <p:cNvSpPr/>
          <p:nvPr/>
        </p:nvSpPr>
        <p:spPr>
          <a:xfrm>
            <a:off x="4750594" y="2750344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Permite a inserção, atualização, exclusão e consulta de dados</a:t>
            </a:r>
            <a:endParaRPr lang="en-US" sz="837" dirty="0"/>
          </a:p>
        </p:txBody>
      </p:sp>
      <p:sp>
        <p:nvSpPr>
          <p:cNvPr id="19" name="Shape 16"/>
          <p:cNvSpPr/>
          <p:nvPr/>
        </p:nvSpPr>
        <p:spPr>
          <a:xfrm>
            <a:off x="285750" y="3171825"/>
            <a:ext cx="28575" cy="592931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20" name="Text 17"/>
          <p:cNvSpPr/>
          <p:nvPr/>
        </p:nvSpPr>
        <p:spPr>
          <a:xfrm>
            <a:off x="392906" y="3278981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Controle de Dados (DCL)</a:t>
            </a:r>
            <a:endParaRPr lang="en-US" sz="837" dirty="0"/>
          </a:p>
        </p:txBody>
      </p:sp>
      <p:sp>
        <p:nvSpPr>
          <p:cNvPr id="21" name="Text 18"/>
          <p:cNvSpPr/>
          <p:nvPr/>
        </p:nvSpPr>
        <p:spPr>
          <a:xfrm>
            <a:off x="392906" y="3486150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Gerencia permissões de acesso e segurança</a:t>
            </a:r>
            <a:endParaRPr lang="en-US" sz="837" dirty="0"/>
          </a:p>
        </p:txBody>
      </p:sp>
      <p:sp>
        <p:nvSpPr>
          <p:cNvPr id="22" name="Shape 19"/>
          <p:cNvSpPr/>
          <p:nvPr/>
        </p:nvSpPr>
        <p:spPr>
          <a:xfrm>
            <a:off x="4643438" y="3171825"/>
            <a:ext cx="4214813" cy="592931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3" name="Shape 20"/>
          <p:cNvSpPr/>
          <p:nvPr/>
        </p:nvSpPr>
        <p:spPr>
          <a:xfrm>
            <a:off x="4643438" y="3171825"/>
            <a:ext cx="28575" cy="592931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24" name="Text 21"/>
          <p:cNvSpPr/>
          <p:nvPr/>
        </p:nvSpPr>
        <p:spPr>
          <a:xfrm>
            <a:off x="4750594" y="3278981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Controle de Transações (TCL)</a:t>
            </a:r>
            <a:endParaRPr lang="en-US" sz="837" dirty="0"/>
          </a:p>
        </p:txBody>
      </p:sp>
      <p:sp>
        <p:nvSpPr>
          <p:cNvPr id="25" name="Text 22"/>
          <p:cNvSpPr/>
          <p:nvPr/>
        </p:nvSpPr>
        <p:spPr>
          <a:xfrm>
            <a:off x="4750594" y="3486150"/>
            <a:ext cx="40005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Garante a integridade das operações</a:t>
            </a:r>
            <a:endParaRPr lang="en-US" sz="8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721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546268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Comandos DDL - Data Definition Language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 que é DDL?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259086"/>
            <a:ext cx="22615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DDL (Data Definition Language)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2547333" y="1259086"/>
            <a:ext cx="114487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é a parte do SQL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285750" y="1473398"/>
            <a:ext cx="398964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responsável por definir e gerenciar a estrutura do banco de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285750" y="1687711"/>
            <a:ext cx="4490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dados.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285750" y="2035969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Principais Comandos</a:t>
            </a:r>
            <a:endParaRPr lang="en-US" sz="13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3014663"/>
            <a:ext cx="171450" cy="1714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28638" y="2930723"/>
            <a:ext cx="98184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 TABLE</a:t>
            </a:r>
            <a:endParaRPr lang="en-US" sz="1046" dirty="0"/>
          </a:p>
        </p:txBody>
      </p:sp>
      <p:sp>
        <p:nvSpPr>
          <p:cNvPr id="12" name="Text 8"/>
          <p:cNvSpPr/>
          <p:nvPr/>
        </p:nvSpPr>
        <p:spPr>
          <a:xfrm>
            <a:off x="1510485" y="2930723"/>
            <a:ext cx="154190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Cria uma nova tabela</a:t>
            </a:r>
            <a:endParaRPr lang="en-US" sz="1046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550444"/>
            <a:ext cx="171450" cy="1714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28638" y="3359348"/>
            <a:ext cx="89868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ALTER TABLE</a:t>
            </a:r>
            <a:endParaRPr lang="en-US" sz="1046" dirty="0"/>
          </a:p>
        </p:txBody>
      </p:sp>
      <p:sp>
        <p:nvSpPr>
          <p:cNvPr id="15" name="Text 10"/>
          <p:cNvSpPr/>
          <p:nvPr/>
        </p:nvSpPr>
        <p:spPr>
          <a:xfrm>
            <a:off x="1427327" y="3359348"/>
            <a:ext cx="24734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Modifica a estrutura de uma tabela </a:t>
            </a:r>
            <a:endParaRPr lang="en-US" sz="1046" dirty="0"/>
          </a:p>
        </p:txBody>
      </p:sp>
      <p:sp>
        <p:nvSpPr>
          <p:cNvPr id="16" name="Text 11"/>
          <p:cNvSpPr/>
          <p:nvPr/>
        </p:nvSpPr>
        <p:spPr>
          <a:xfrm>
            <a:off x="528638" y="3573661"/>
            <a:ext cx="6112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existente</a:t>
            </a:r>
            <a:endParaRPr lang="en-US" sz="1046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4086225"/>
            <a:ext cx="150019" cy="1714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07206" y="4002286"/>
            <a:ext cx="86869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DROP TABLE</a:t>
            </a:r>
            <a:endParaRPr lang="en-US" sz="1046" dirty="0"/>
          </a:p>
        </p:txBody>
      </p:sp>
      <p:sp>
        <p:nvSpPr>
          <p:cNvPr id="19" name="Text 13"/>
          <p:cNvSpPr/>
          <p:nvPr/>
        </p:nvSpPr>
        <p:spPr>
          <a:xfrm>
            <a:off x="1375897" y="4002286"/>
            <a:ext cx="210199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Remove uma tabela existente</a:t>
            </a:r>
            <a:endParaRPr lang="en-US" sz="1046" dirty="0"/>
          </a:p>
        </p:txBody>
      </p:sp>
      <p:sp>
        <p:nvSpPr>
          <p:cNvPr id="20" name="Text 14"/>
          <p:cNvSpPr/>
          <p:nvPr/>
        </p:nvSpPr>
        <p:spPr>
          <a:xfrm>
            <a:off x="4112093" y="1993105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 de CREATE TABLE</a:t>
            </a:r>
            <a:endParaRPr lang="en-US" sz="1350" dirty="0"/>
          </a:p>
        </p:txBody>
      </p:sp>
      <p:sp>
        <p:nvSpPr>
          <p:cNvPr id="21" name="Shape 15"/>
          <p:cNvSpPr/>
          <p:nvPr/>
        </p:nvSpPr>
        <p:spPr>
          <a:xfrm>
            <a:off x="4112093" y="2357437"/>
            <a:ext cx="4179094" cy="124301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2" name="Shape 16"/>
          <p:cNvSpPr/>
          <p:nvPr/>
        </p:nvSpPr>
        <p:spPr>
          <a:xfrm>
            <a:off x="4112093" y="2357437"/>
            <a:ext cx="28575" cy="1243013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23" name="Text 17"/>
          <p:cNvSpPr/>
          <p:nvPr/>
        </p:nvSpPr>
        <p:spPr>
          <a:xfrm>
            <a:off x="4219249" y="2471737"/>
            <a:ext cx="127560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CREATE TABLE Clientes (</a:t>
            </a:r>
            <a:endParaRPr lang="en-US" sz="837" dirty="0"/>
          </a:p>
        </p:txBody>
      </p:sp>
      <p:sp>
        <p:nvSpPr>
          <p:cNvPr id="24" name="Text 18"/>
          <p:cNvSpPr/>
          <p:nvPr/>
        </p:nvSpPr>
        <p:spPr>
          <a:xfrm>
            <a:off x="4219249" y="2643187"/>
            <a:ext cx="14977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cliente_id INT PRIMARY KEY,</a:t>
            </a:r>
            <a:endParaRPr lang="en-US" sz="837" dirty="0"/>
          </a:p>
        </p:txBody>
      </p:sp>
      <p:sp>
        <p:nvSpPr>
          <p:cNvPr id="25" name="Text 19"/>
          <p:cNvSpPr/>
          <p:nvPr/>
        </p:nvSpPr>
        <p:spPr>
          <a:xfrm>
            <a:off x="4219249" y="2814637"/>
            <a:ext cx="173132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nome VARCHAR(100) NOT NULL,</a:t>
            </a:r>
            <a:endParaRPr lang="en-US" sz="837" dirty="0"/>
          </a:p>
        </p:txBody>
      </p:sp>
      <p:sp>
        <p:nvSpPr>
          <p:cNvPr id="26" name="Text 20"/>
          <p:cNvSpPr/>
          <p:nvPr/>
        </p:nvSpPr>
        <p:spPr>
          <a:xfrm>
            <a:off x="4219249" y="2986087"/>
            <a:ext cx="160399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email VARCHAR(100) UNIQUE,</a:t>
            </a:r>
            <a:endParaRPr lang="en-US" sz="837" dirty="0"/>
          </a:p>
        </p:txBody>
      </p:sp>
      <p:sp>
        <p:nvSpPr>
          <p:cNvPr id="27" name="Text 21"/>
          <p:cNvSpPr/>
          <p:nvPr/>
        </p:nvSpPr>
        <p:spPr>
          <a:xfrm>
            <a:off x="4219249" y="3170816"/>
            <a:ext cx="2410916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data_cadastro DATE DEFAULT (CURRENT_DATE)</a:t>
            </a:r>
            <a:endParaRPr lang="en-US" sz="837" dirty="0"/>
          </a:p>
        </p:txBody>
      </p:sp>
      <p:sp>
        <p:nvSpPr>
          <p:cNvPr id="28" name="Text 22"/>
          <p:cNvSpPr/>
          <p:nvPr/>
        </p:nvSpPr>
        <p:spPr>
          <a:xfrm>
            <a:off x="4219249" y="3328987"/>
            <a:ext cx="6493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); </a:t>
            </a:r>
            <a:endParaRPr lang="en-US" sz="837" dirty="0"/>
          </a:p>
        </p:txBody>
      </p:sp>
      <p:sp>
        <p:nvSpPr>
          <p:cNvPr id="43" name="Text 14">
            <a:extLst>
              <a:ext uri="{FF2B5EF4-FFF2-40B4-BE49-F238E27FC236}">
                <a16:creationId xmlns:a16="http://schemas.microsoft.com/office/drawing/2014/main" id="{6C1A6ED7-9CEF-C9AD-3A9A-9481CC284C8A}"/>
              </a:ext>
            </a:extLst>
          </p:cNvPr>
          <p:cNvSpPr/>
          <p:nvPr/>
        </p:nvSpPr>
        <p:spPr>
          <a:xfrm>
            <a:off x="4112093" y="867674"/>
            <a:ext cx="2619307" cy="207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 de CREATE DATABASE</a:t>
            </a:r>
            <a:endParaRPr lang="en-US" sz="1350" dirty="0"/>
          </a:p>
        </p:txBody>
      </p:sp>
      <p:sp>
        <p:nvSpPr>
          <p:cNvPr id="44" name="Shape 16">
            <a:extLst>
              <a:ext uri="{FF2B5EF4-FFF2-40B4-BE49-F238E27FC236}">
                <a16:creationId xmlns:a16="http://schemas.microsoft.com/office/drawing/2014/main" id="{0A9118B9-9EF3-BAA1-DF95-6D2C980F64E5}"/>
              </a:ext>
            </a:extLst>
          </p:cNvPr>
          <p:cNvSpPr/>
          <p:nvPr/>
        </p:nvSpPr>
        <p:spPr>
          <a:xfrm>
            <a:off x="4121928" y="1114443"/>
            <a:ext cx="45719" cy="726858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86CD4FD-925E-A28F-6E40-88499C59B225}"/>
              </a:ext>
            </a:extLst>
          </p:cNvPr>
          <p:cNvSpPr txBox="1"/>
          <p:nvPr/>
        </p:nvSpPr>
        <p:spPr>
          <a:xfrm>
            <a:off x="4275395" y="1259086"/>
            <a:ext cx="22158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CREATE DATABASE escola;</a:t>
            </a:r>
          </a:p>
        </p:txBody>
      </p:sp>
      <p:pic>
        <p:nvPicPr>
          <p:cNvPr id="58" name="Image 1" descr="preencoded.png">
            <a:extLst>
              <a:ext uri="{FF2B5EF4-FFF2-40B4-BE49-F238E27FC236}">
                <a16:creationId xmlns:a16="http://schemas.microsoft.com/office/drawing/2014/main" id="{F56877B6-33D5-27D1-1ECD-B939BC1B6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576513"/>
            <a:ext cx="171450" cy="171450"/>
          </a:xfrm>
          <a:prstGeom prst="rect">
            <a:avLst/>
          </a:prstGeom>
        </p:spPr>
      </p:pic>
      <p:sp>
        <p:nvSpPr>
          <p:cNvPr id="59" name="Text 7">
            <a:extLst>
              <a:ext uri="{FF2B5EF4-FFF2-40B4-BE49-F238E27FC236}">
                <a16:creationId xmlns:a16="http://schemas.microsoft.com/office/drawing/2014/main" id="{B1AD3DCA-D811-E287-3EEC-0853BB9037DF}"/>
              </a:ext>
            </a:extLst>
          </p:cNvPr>
          <p:cNvSpPr/>
          <p:nvPr/>
        </p:nvSpPr>
        <p:spPr>
          <a:xfrm>
            <a:off x="528638" y="2509436"/>
            <a:ext cx="1223092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 DATABASE</a:t>
            </a:r>
            <a:endParaRPr lang="en-US" sz="1046" dirty="0"/>
          </a:p>
        </p:txBody>
      </p:sp>
      <p:sp>
        <p:nvSpPr>
          <p:cNvPr id="60" name="Text 8">
            <a:extLst>
              <a:ext uri="{FF2B5EF4-FFF2-40B4-BE49-F238E27FC236}">
                <a16:creationId xmlns:a16="http://schemas.microsoft.com/office/drawing/2014/main" id="{6B224E9B-94F3-5F5A-DDC8-97AD81155B00}"/>
              </a:ext>
            </a:extLst>
          </p:cNvPr>
          <p:cNvSpPr/>
          <p:nvPr/>
        </p:nvSpPr>
        <p:spPr>
          <a:xfrm>
            <a:off x="1770780" y="2509436"/>
            <a:ext cx="199413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Cria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um novo banco de dados</a:t>
            </a:r>
            <a:endParaRPr lang="en-US" sz="1046" dirty="0"/>
          </a:p>
        </p:txBody>
      </p:sp>
      <p:sp>
        <p:nvSpPr>
          <p:cNvPr id="31" name="Text 14">
            <a:extLst>
              <a:ext uri="{FF2B5EF4-FFF2-40B4-BE49-F238E27FC236}">
                <a16:creationId xmlns:a16="http://schemas.microsoft.com/office/drawing/2014/main" id="{339C642F-A96E-D4BA-6AF8-6FB7F4C8B177}"/>
              </a:ext>
            </a:extLst>
          </p:cNvPr>
          <p:cNvSpPr/>
          <p:nvPr/>
        </p:nvSpPr>
        <p:spPr>
          <a:xfrm>
            <a:off x="4124640" y="3741759"/>
            <a:ext cx="2104743" cy="207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Exemplo de DROP TABLE</a:t>
            </a:r>
            <a:endParaRPr lang="en-US" sz="1350" dirty="0"/>
          </a:p>
        </p:txBody>
      </p:sp>
      <p:sp>
        <p:nvSpPr>
          <p:cNvPr id="32" name="Shape 16">
            <a:extLst>
              <a:ext uri="{FF2B5EF4-FFF2-40B4-BE49-F238E27FC236}">
                <a16:creationId xmlns:a16="http://schemas.microsoft.com/office/drawing/2014/main" id="{FDB14D48-BD39-E54D-B0E5-75E06153B445}"/>
              </a:ext>
            </a:extLst>
          </p:cNvPr>
          <p:cNvSpPr/>
          <p:nvPr/>
        </p:nvSpPr>
        <p:spPr>
          <a:xfrm>
            <a:off x="4134475" y="3988528"/>
            <a:ext cx="45719" cy="726858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225F92E-B2E2-02D4-36A8-9A9AA7C42BB7}"/>
              </a:ext>
            </a:extLst>
          </p:cNvPr>
          <p:cNvSpPr txBox="1"/>
          <p:nvPr/>
        </p:nvSpPr>
        <p:spPr>
          <a:xfrm>
            <a:off x="4287942" y="4133171"/>
            <a:ext cx="22158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4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DROP TABLE Clientes;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078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5957999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Comandos DML - Data Manipulation Language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94755"/>
            <a:ext cx="25367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DML (Data Manipulation Language)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2822507" y="894755"/>
            <a:ext cx="158691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é a parte do SQL usada 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285750" y="1109067"/>
            <a:ext cx="299524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para manipular os dados dentro das tabelas.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285750" y="1457325"/>
            <a:ext cx="7143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INSERT</a:t>
            </a:r>
            <a:endParaRPr lang="en-US" sz="837" dirty="0"/>
          </a:p>
        </p:txBody>
      </p:sp>
      <p:sp>
        <p:nvSpPr>
          <p:cNvPr id="8" name="Text 5"/>
          <p:cNvSpPr/>
          <p:nvPr/>
        </p:nvSpPr>
        <p:spPr>
          <a:xfrm>
            <a:off x="1000125" y="1457325"/>
            <a:ext cx="346471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Adiciona novos registros a uma tabela</a:t>
            </a:r>
            <a:endParaRPr lang="en-US" sz="837" dirty="0"/>
          </a:p>
        </p:txBody>
      </p:sp>
      <p:sp>
        <p:nvSpPr>
          <p:cNvPr id="9" name="Shape 6"/>
          <p:cNvSpPr/>
          <p:nvPr/>
        </p:nvSpPr>
        <p:spPr>
          <a:xfrm>
            <a:off x="285750" y="1735931"/>
            <a:ext cx="4179094" cy="55721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0" name="Shape 7"/>
          <p:cNvSpPr/>
          <p:nvPr/>
        </p:nvSpPr>
        <p:spPr>
          <a:xfrm>
            <a:off x="285750" y="1735931"/>
            <a:ext cx="28575" cy="557213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11" name="Text 8"/>
          <p:cNvSpPr/>
          <p:nvPr/>
        </p:nvSpPr>
        <p:spPr>
          <a:xfrm>
            <a:off x="392906" y="1850231"/>
            <a:ext cx="19131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INSERT INTO Clientes (nome, email)</a:t>
            </a:r>
            <a:endParaRPr lang="en-US" sz="837" dirty="0"/>
          </a:p>
        </p:txBody>
      </p:sp>
      <p:sp>
        <p:nvSpPr>
          <p:cNvPr id="12" name="Text 9"/>
          <p:cNvSpPr/>
          <p:nvPr/>
        </p:nvSpPr>
        <p:spPr>
          <a:xfrm>
            <a:off x="392906" y="2021681"/>
            <a:ext cx="224486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VALUES ('Maria Silva', 'maria@email.com'); </a:t>
            </a:r>
            <a:endParaRPr lang="en-US" sz="837" dirty="0"/>
          </a:p>
        </p:txBody>
      </p:sp>
      <p:sp>
        <p:nvSpPr>
          <p:cNvPr id="13" name="Text 10"/>
          <p:cNvSpPr/>
          <p:nvPr/>
        </p:nvSpPr>
        <p:spPr>
          <a:xfrm>
            <a:off x="285750" y="2507456"/>
            <a:ext cx="7143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SELECT</a:t>
            </a:r>
            <a:endParaRPr lang="en-US" sz="837" dirty="0"/>
          </a:p>
        </p:txBody>
      </p:sp>
      <p:sp>
        <p:nvSpPr>
          <p:cNvPr id="14" name="Text 11"/>
          <p:cNvSpPr/>
          <p:nvPr/>
        </p:nvSpPr>
        <p:spPr>
          <a:xfrm>
            <a:off x="1000125" y="2507456"/>
            <a:ext cx="346471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Recupera dados de uma ou mais tabelas</a:t>
            </a:r>
            <a:endParaRPr lang="en-US" sz="837" dirty="0"/>
          </a:p>
        </p:txBody>
      </p:sp>
      <p:sp>
        <p:nvSpPr>
          <p:cNvPr id="15" name="Shape 12"/>
          <p:cNvSpPr/>
          <p:nvPr/>
        </p:nvSpPr>
        <p:spPr>
          <a:xfrm>
            <a:off x="285750" y="2786063"/>
            <a:ext cx="4179094" cy="55721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6" name="Shape 13"/>
          <p:cNvSpPr/>
          <p:nvPr/>
        </p:nvSpPr>
        <p:spPr>
          <a:xfrm>
            <a:off x="285750" y="2786063"/>
            <a:ext cx="28575" cy="557213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17" name="Text 14"/>
          <p:cNvSpPr/>
          <p:nvPr/>
        </p:nvSpPr>
        <p:spPr>
          <a:xfrm>
            <a:off x="392906" y="2849234"/>
            <a:ext cx="1067600" cy="25763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SELECT nome, email </a:t>
            </a:r>
          </a:p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FROM Clientes</a:t>
            </a:r>
            <a:endParaRPr lang="en-US" sz="837" dirty="0"/>
          </a:p>
        </p:txBody>
      </p:sp>
      <p:sp>
        <p:nvSpPr>
          <p:cNvPr id="18" name="Text 15"/>
          <p:cNvSpPr/>
          <p:nvPr/>
        </p:nvSpPr>
        <p:spPr>
          <a:xfrm>
            <a:off x="382148" y="3106608"/>
            <a:ext cx="1490793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WHERE </a:t>
            </a:r>
            <a:r>
              <a:rPr lang="en-US" sz="837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cidade</a:t>
            </a: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= ‘São Paulo’; </a:t>
            </a:r>
            <a:endParaRPr lang="en-US" sz="837" dirty="0"/>
          </a:p>
        </p:txBody>
      </p:sp>
      <p:sp>
        <p:nvSpPr>
          <p:cNvPr id="19" name="Text 16"/>
          <p:cNvSpPr/>
          <p:nvPr/>
        </p:nvSpPr>
        <p:spPr>
          <a:xfrm>
            <a:off x="4524375" y="1385888"/>
            <a:ext cx="7143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UPDATE</a:t>
            </a:r>
            <a:endParaRPr lang="en-US" sz="837" dirty="0"/>
          </a:p>
        </p:txBody>
      </p:sp>
      <p:sp>
        <p:nvSpPr>
          <p:cNvPr id="20" name="Text 17"/>
          <p:cNvSpPr/>
          <p:nvPr/>
        </p:nvSpPr>
        <p:spPr>
          <a:xfrm>
            <a:off x="5238750" y="1385888"/>
            <a:ext cx="346471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Modifica registros existentes em uma tabela</a:t>
            </a:r>
            <a:endParaRPr lang="en-US" sz="837" dirty="0"/>
          </a:p>
        </p:txBody>
      </p:sp>
      <p:sp>
        <p:nvSpPr>
          <p:cNvPr id="21" name="Shape 18"/>
          <p:cNvSpPr/>
          <p:nvPr/>
        </p:nvSpPr>
        <p:spPr>
          <a:xfrm>
            <a:off x="4524375" y="1664494"/>
            <a:ext cx="4179094" cy="72866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2" name="Shape 19"/>
          <p:cNvSpPr/>
          <p:nvPr/>
        </p:nvSpPr>
        <p:spPr>
          <a:xfrm>
            <a:off x="4524375" y="1664494"/>
            <a:ext cx="28575" cy="728663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23" name="Text 20"/>
          <p:cNvSpPr/>
          <p:nvPr/>
        </p:nvSpPr>
        <p:spPr>
          <a:xfrm>
            <a:off x="4631531" y="1778794"/>
            <a:ext cx="88253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UPDATE Clientes</a:t>
            </a:r>
            <a:endParaRPr lang="en-US" sz="837" dirty="0"/>
          </a:p>
        </p:txBody>
      </p:sp>
      <p:sp>
        <p:nvSpPr>
          <p:cNvPr id="24" name="Text 21"/>
          <p:cNvSpPr/>
          <p:nvPr/>
        </p:nvSpPr>
        <p:spPr>
          <a:xfrm>
            <a:off x="4631531" y="1950244"/>
            <a:ext cx="160913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SET email = 'novo@email.com'</a:t>
            </a:r>
            <a:endParaRPr lang="en-US" sz="837" dirty="0"/>
          </a:p>
        </p:txBody>
      </p:sp>
      <p:sp>
        <p:nvSpPr>
          <p:cNvPr id="25" name="Text 22"/>
          <p:cNvSpPr/>
          <p:nvPr/>
        </p:nvSpPr>
        <p:spPr>
          <a:xfrm>
            <a:off x="4631531" y="2121694"/>
            <a:ext cx="114495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WHERE cliente_id = 1; </a:t>
            </a:r>
            <a:endParaRPr lang="en-US" sz="837" dirty="0"/>
          </a:p>
        </p:txBody>
      </p:sp>
      <p:sp>
        <p:nvSpPr>
          <p:cNvPr id="26" name="Text 23"/>
          <p:cNvSpPr/>
          <p:nvPr/>
        </p:nvSpPr>
        <p:spPr>
          <a:xfrm>
            <a:off x="4524375" y="2607469"/>
            <a:ext cx="7143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DELETE</a:t>
            </a:r>
            <a:endParaRPr lang="en-US" sz="837" dirty="0"/>
          </a:p>
        </p:txBody>
      </p:sp>
      <p:sp>
        <p:nvSpPr>
          <p:cNvPr id="27" name="Text 24"/>
          <p:cNvSpPr/>
          <p:nvPr/>
        </p:nvSpPr>
        <p:spPr>
          <a:xfrm>
            <a:off x="5238750" y="2607469"/>
            <a:ext cx="346471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Exclui registros de uma tabela</a:t>
            </a:r>
            <a:endParaRPr lang="en-US" sz="837" dirty="0"/>
          </a:p>
        </p:txBody>
      </p:sp>
      <p:sp>
        <p:nvSpPr>
          <p:cNvPr id="28" name="Shape 25"/>
          <p:cNvSpPr/>
          <p:nvPr/>
        </p:nvSpPr>
        <p:spPr>
          <a:xfrm>
            <a:off x="4524375" y="2886075"/>
            <a:ext cx="4179094" cy="557213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9" name="Shape 26"/>
          <p:cNvSpPr/>
          <p:nvPr/>
        </p:nvSpPr>
        <p:spPr>
          <a:xfrm>
            <a:off x="4524375" y="2886075"/>
            <a:ext cx="28575" cy="557213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30" name="Text 27"/>
          <p:cNvSpPr/>
          <p:nvPr/>
        </p:nvSpPr>
        <p:spPr>
          <a:xfrm>
            <a:off x="4631531" y="3000375"/>
            <a:ext cx="120712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DELETE FROM Clientes</a:t>
            </a:r>
            <a:endParaRPr lang="en-US" sz="837" dirty="0"/>
          </a:p>
        </p:txBody>
      </p:sp>
      <p:sp>
        <p:nvSpPr>
          <p:cNvPr id="31" name="Text 28"/>
          <p:cNvSpPr/>
          <p:nvPr/>
        </p:nvSpPr>
        <p:spPr>
          <a:xfrm>
            <a:off x="4631531" y="3185104"/>
            <a:ext cx="1519647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WHERE </a:t>
            </a:r>
            <a:r>
              <a:rPr lang="en-US" sz="837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cidade</a:t>
            </a: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= ‘São Paulo '; </a:t>
            </a:r>
            <a:endParaRPr lang="en-US" sz="8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6">
            <a:extLst>
              <a:ext uri="{FF2B5EF4-FFF2-40B4-BE49-F238E27FC236}">
                <a16:creationId xmlns:a16="http://schemas.microsoft.com/office/drawing/2014/main" id="{BD6478D9-5EBA-1BBB-13C7-3BE30381C81F}"/>
              </a:ext>
            </a:extLst>
          </p:cNvPr>
          <p:cNvSpPr/>
          <p:nvPr/>
        </p:nvSpPr>
        <p:spPr>
          <a:xfrm>
            <a:off x="4464142" y="1332900"/>
            <a:ext cx="2723881" cy="1883636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2" name="Shape 6">
            <a:extLst>
              <a:ext uri="{FF2B5EF4-FFF2-40B4-BE49-F238E27FC236}">
                <a16:creationId xmlns:a16="http://schemas.microsoft.com/office/drawing/2014/main" id="{9AC083E7-A2BA-7911-6E39-29F14C59F9E6}"/>
              </a:ext>
            </a:extLst>
          </p:cNvPr>
          <p:cNvSpPr/>
          <p:nvPr/>
        </p:nvSpPr>
        <p:spPr>
          <a:xfrm>
            <a:off x="285750" y="1366221"/>
            <a:ext cx="2866759" cy="185031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3" name="Shape 7">
            <a:extLst>
              <a:ext uri="{FF2B5EF4-FFF2-40B4-BE49-F238E27FC236}">
                <a16:creationId xmlns:a16="http://schemas.microsoft.com/office/drawing/2014/main" id="{85A17DD2-4D7C-A7F3-9CCF-60BA529523EE}"/>
              </a:ext>
            </a:extLst>
          </p:cNvPr>
          <p:cNvSpPr/>
          <p:nvPr/>
        </p:nvSpPr>
        <p:spPr>
          <a:xfrm>
            <a:off x="285750" y="1366221"/>
            <a:ext cx="28575" cy="1850315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3" name="Text 12">
            <a:extLst>
              <a:ext uri="{FF2B5EF4-FFF2-40B4-BE49-F238E27FC236}">
                <a16:creationId xmlns:a16="http://schemas.microsoft.com/office/drawing/2014/main" id="{B3458B3E-F9A2-0AD4-9A95-95267A4708B1}"/>
              </a:ext>
            </a:extLst>
          </p:cNvPr>
          <p:cNvSpPr/>
          <p:nvPr/>
        </p:nvSpPr>
        <p:spPr>
          <a:xfrm>
            <a:off x="507206" y="1491102"/>
            <a:ext cx="36869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CHAR</a:t>
            </a:r>
            <a:endParaRPr lang="en-US" sz="1046" dirty="0"/>
          </a:p>
        </p:txBody>
      </p:sp>
      <p:sp>
        <p:nvSpPr>
          <p:cNvPr id="4" name="Text 13">
            <a:extLst>
              <a:ext uri="{FF2B5EF4-FFF2-40B4-BE49-F238E27FC236}">
                <a16:creationId xmlns:a16="http://schemas.microsoft.com/office/drawing/2014/main" id="{52D0724A-3302-CFDA-A058-19A1B55751B8}"/>
              </a:ext>
            </a:extLst>
          </p:cNvPr>
          <p:cNvSpPr/>
          <p:nvPr/>
        </p:nvSpPr>
        <p:spPr>
          <a:xfrm>
            <a:off x="891804" y="1491102"/>
            <a:ext cx="46647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Texto</a:t>
            </a:r>
            <a:endParaRPr lang="en-US" sz="1046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717DDB61-6261-0348-8191-103C42992A72}"/>
              </a:ext>
            </a:extLst>
          </p:cNvPr>
          <p:cNvSpPr/>
          <p:nvPr/>
        </p:nvSpPr>
        <p:spPr>
          <a:xfrm>
            <a:off x="285750" y="322819"/>
            <a:ext cx="1655903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Tipo de dado</a:t>
            </a:r>
            <a:endParaRPr lang="en-US" sz="2025" dirty="0"/>
          </a:p>
        </p:txBody>
      </p:sp>
      <p:sp>
        <p:nvSpPr>
          <p:cNvPr id="8" name="Text 12">
            <a:extLst>
              <a:ext uri="{FF2B5EF4-FFF2-40B4-BE49-F238E27FC236}">
                <a16:creationId xmlns:a16="http://schemas.microsoft.com/office/drawing/2014/main" id="{A6CF9BCC-01B6-2BAB-5DB7-A66C49427D72}"/>
              </a:ext>
            </a:extLst>
          </p:cNvPr>
          <p:cNvSpPr/>
          <p:nvPr/>
        </p:nvSpPr>
        <p:spPr>
          <a:xfrm>
            <a:off x="519753" y="1794110"/>
            <a:ext cx="636393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VARCHAR</a:t>
            </a:r>
            <a:endParaRPr lang="en-US" sz="1046" dirty="0"/>
          </a:p>
        </p:txBody>
      </p:sp>
      <p:sp>
        <p:nvSpPr>
          <p:cNvPr id="9" name="Text 13">
            <a:extLst>
              <a:ext uri="{FF2B5EF4-FFF2-40B4-BE49-F238E27FC236}">
                <a16:creationId xmlns:a16="http://schemas.microsoft.com/office/drawing/2014/main" id="{5E86B01D-B530-1C2D-7B03-F08B9A3D3115}"/>
              </a:ext>
            </a:extLst>
          </p:cNvPr>
          <p:cNvSpPr/>
          <p:nvPr/>
        </p:nvSpPr>
        <p:spPr>
          <a:xfrm>
            <a:off x="1184051" y="1794110"/>
            <a:ext cx="167834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Texto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tamanho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variado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)</a:t>
            </a:r>
            <a:endParaRPr lang="en-US" sz="1046" dirty="0"/>
          </a:p>
        </p:txBody>
      </p:sp>
      <p:sp>
        <p:nvSpPr>
          <p:cNvPr id="10" name="Text 12">
            <a:extLst>
              <a:ext uri="{FF2B5EF4-FFF2-40B4-BE49-F238E27FC236}">
                <a16:creationId xmlns:a16="http://schemas.microsoft.com/office/drawing/2014/main" id="{D9E69085-9AB2-B9DF-36E6-F3A4EEE4DD33}"/>
              </a:ext>
            </a:extLst>
          </p:cNvPr>
          <p:cNvSpPr/>
          <p:nvPr/>
        </p:nvSpPr>
        <p:spPr>
          <a:xfrm>
            <a:off x="541270" y="2106081"/>
            <a:ext cx="23884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</a:t>
            </a:r>
            <a:endParaRPr lang="en-US" sz="1046" dirty="0"/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D5C4320E-B913-1CF3-CD15-285151E1DB84}"/>
              </a:ext>
            </a:extLst>
          </p:cNvPr>
          <p:cNvSpPr/>
          <p:nvPr/>
        </p:nvSpPr>
        <p:spPr>
          <a:xfrm>
            <a:off x="818288" y="2106081"/>
            <a:ext cx="126316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Números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Inteiros</a:t>
            </a:r>
            <a:endParaRPr lang="en-US" sz="1046" dirty="0"/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B327A81A-58CF-1E2F-BC9D-4F44323ED6D6}"/>
              </a:ext>
            </a:extLst>
          </p:cNvPr>
          <p:cNvSpPr/>
          <p:nvPr/>
        </p:nvSpPr>
        <p:spPr>
          <a:xfrm>
            <a:off x="553819" y="2387574"/>
            <a:ext cx="607539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DECIMAL</a:t>
            </a:r>
            <a:endParaRPr lang="en-US" sz="1046" dirty="0"/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39FBF129-8CD4-352D-81BA-DD133E3B4C0D}"/>
              </a:ext>
            </a:extLst>
          </p:cNvPr>
          <p:cNvSpPr/>
          <p:nvPr/>
        </p:nvSpPr>
        <p:spPr>
          <a:xfrm>
            <a:off x="1185842" y="2387574"/>
            <a:ext cx="131125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Números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Decimais</a:t>
            </a:r>
            <a:endParaRPr lang="en-US" sz="1046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60CBB68-1425-1330-83EE-85D0DFE4E3BE}"/>
              </a:ext>
            </a:extLst>
          </p:cNvPr>
          <p:cNvSpPr/>
          <p:nvPr/>
        </p:nvSpPr>
        <p:spPr>
          <a:xfrm>
            <a:off x="544854" y="2669064"/>
            <a:ext cx="344646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DATE</a:t>
            </a:r>
            <a:endParaRPr lang="en-US" sz="1046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0DC0C2E7-6BB5-F41D-9C8B-FE9A9F6D6BC5}"/>
              </a:ext>
            </a:extLst>
          </p:cNvPr>
          <p:cNvSpPr/>
          <p:nvPr/>
        </p:nvSpPr>
        <p:spPr>
          <a:xfrm>
            <a:off x="950964" y="2669064"/>
            <a:ext cx="131125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Datas</a:t>
            </a:r>
            <a:endParaRPr lang="en-US" sz="1046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056CDCD5-DD50-C88B-C024-C81428B8310D}"/>
              </a:ext>
            </a:extLst>
          </p:cNvPr>
          <p:cNvSpPr/>
          <p:nvPr/>
        </p:nvSpPr>
        <p:spPr>
          <a:xfrm>
            <a:off x="557402" y="2961318"/>
            <a:ext cx="65723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BOOLEAN</a:t>
            </a:r>
            <a:endParaRPr lang="en-US" sz="1046" dirty="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163C4F49-0084-2962-A376-A577D374B443}"/>
              </a:ext>
            </a:extLst>
          </p:cNvPr>
          <p:cNvSpPr/>
          <p:nvPr/>
        </p:nvSpPr>
        <p:spPr>
          <a:xfrm>
            <a:off x="1232456" y="2961318"/>
            <a:ext cx="131125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Booleano</a:t>
            </a:r>
            <a:endParaRPr lang="en-US" sz="1046" dirty="0"/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3E4DC6A0-282E-D706-C1D1-05C6C0DE82EA}"/>
              </a:ext>
            </a:extLst>
          </p:cNvPr>
          <p:cNvSpPr/>
          <p:nvPr/>
        </p:nvSpPr>
        <p:spPr>
          <a:xfrm>
            <a:off x="4784237" y="335369"/>
            <a:ext cx="2537554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 err="1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Restrição</a:t>
            </a: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 </a:t>
            </a:r>
            <a:r>
              <a:rPr lang="en-US" sz="2025" b="1" dirty="0" err="1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coluna</a:t>
            </a:r>
            <a:endParaRPr lang="en-US" sz="2025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32B3ABDA-1A8D-B8C0-CD83-8DC5A18039CC}"/>
              </a:ext>
            </a:extLst>
          </p:cNvPr>
          <p:cNvSpPr/>
          <p:nvPr/>
        </p:nvSpPr>
        <p:spPr>
          <a:xfrm>
            <a:off x="5048737" y="1482137"/>
            <a:ext cx="689291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NOT NULL</a:t>
            </a:r>
            <a:endParaRPr lang="en-US" sz="1046" dirty="0"/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3ECB30CC-F34A-98CC-EE6C-883122E72CD5}"/>
              </a:ext>
            </a:extLst>
          </p:cNvPr>
          <p:cNvSpPr/>
          <p:nvPr/>
        </p:nvSpPr>
        <p:spPr>
          <a:xfrm>
            <a:off x="5773987" y="1472124"/>
            <a:ext cx="6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1046" dirty="0"/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72915094-FD67-B064-A46A-0136174EC784}"/>
              </a:ext>
            </a:extLst>
          </p:cNvPr>
          <p:cNvSpPr/>
          <p:nvPr/>
        </p:nvSpPr>
        <p:spPr>
          <a:xfrm>
            <a:off x="6212353" y="1483931"/>
            <a:ext cx="54662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UNIQUE</a:t>
            </a:r>
            <a:endParaRPr lang="en-US" sz="1046" dirty="0"/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17953226-0647-CAE5-394D-1A2B6F1E75BE}"/>
              </a:ext>
            </a:extLst>
          </p:cNvPr>
          <p:cNvSpPr/>
          <p:nvPr/>
        </p:nvSpPr>
        <p:spPr>
          <a:xfrm>
            <a:off x="5640809" y="1957265"/>
            <a:ext cx="594715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DEFAULT</a:t>
            </a:r>
            <a:endParaRPr lang="en-US" sz="1046" dirty="0"/>
          </a:p>
        </p:txBody>
      </p:sp>
      <p:sp>
        <p:nvSpPr>
          <p:cNvPr id="25" name="Text 12">
            <a:extLst>
              <a:ext uri="{FF2B5EF4-FFF2-40B4-BE49-F238E27FC236}">
                <a16:creationId xmlns:a16="http://schemas.microsoft.com/office/drawing/2014/main" id="{55A8367B-706D-9CB4-628B-B0E9BF0B3FF5}"/>
              </a:ext>
            </a:extLst>
          </p:cNvPr>
          <p:cNvSpPr/>
          <p:nvPr/>
        </p:nvSpPr>
        <p:spPr>
          <a:xfrm>
            <a:off x="4826406" y="2593765"/>
            <a:ext cx="900888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PRIMARY KEY</a:t>
            </a:r>
            <a:endParaRPr lang="en-US" sz="1046" dirty="0"/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46165568-71B5-ED02-FE19-5675E741B4A5}"/>
              </a:ext>
            </a:extLst>
          </p:cNvPr>
          <p:cNvSpPr/>
          <p:nvPr/>
        </p:nvSpPr>
        <p:spPr>
          <a:xfrm>
            <a:off x="4838958" y="2950557"/>
            <a:ext cx="888064" cy="16094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FOREIGN KEY</a:t>
            </a:r>
            <a:endParaRPr lang="en-US" sz="1046" dirty="0"/>
          </a:p>
        </p:txBody>
      </p:sp>
      <p:sp>
        <p:nvSpPr>
          <p:cNvPr id="30" name="Text 13">
            <a:extLst>
              <a:ext uri="{FF2B5EF4-FFF2-40B4-BE49-F238E27FC236}">
                <a16:creationId xmlns:a16="http://schemas.microsoft.com/office/drawing/2014/main" id="{92E59814-13EC-7B32-0B69-1D8CAEB879C8}"/>
              </a:ext>
            </a:extLst>
          </p:cNvPr>
          <p:cNvSpPr/>
          <p:nvPr/>
        </p:nvSpPr>
        <p:spPr>
          <a:xfrm>
            <a:off x="5773987" y="2952353"/>
            <a:ext cx="131125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Chave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Estrangeira</a:t>
            </a:r>
            <a:endParaRPr lang="en-US" sz="1046" dirty="0"/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6291CD02-59D1-D5D0-87CC-6C02864A95B2}"/>
              </a:ext>
            </a:extLst>
          </p:cNvPr>
          <p:cNvSpPr/>
          <p:nvPr/>
        </p:nvSpPr>
        <p:spPr>
          <a:xfrm>
            <a:off x="5775777" y="2588386"/>
            <a:ext cx="131125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- </a:t>
            </a:r>
            <a:r>
              <a:rPr lang="en-US" sz="1046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Chave</a:t>
            </a: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Primaria</a:t>
            </a:r>
            <a:endParaRPr lang="en-US" sz="1046" dirty="0"/>
          </a:p>
        </p:txBody>
      </p:sp>
      <p:sp>
        <p:nvSpPr>
          <p:cNvPr id="35" name="Shape 7">
            <a:extLst>
              <a:ext uri="{FF2B5EF4-FFF2-40B4-BE49-F238E27FC236}">
                <a16:creationId xmlns:a16="http://schemas.microsoft.com/office/drawing/2014/main" id="{ED5D3A18-686C-26F1-617F-D9C0C706EE64}"/>
              </a:ext>
            </a:extLst>
          </p:cNvPr>
          <p:cNvSpPr/>
          <p:nvPr/>
        </p:nvSpPr>
        <p:spPr>
          <a:xfrm>
            <a:off x="4464143" y="1332899"/>
            <a:ext cx="28575" cy="1850315"/>
          </a:xfrm>
          <a:prstGeom prst="rect">
            <a:avLst/>
          </a:prstGeom>
          <a:solidFill>
            <a:srgbClr val="1E88E5"/>
          </a:solidFill>
          <a:ln/>
        </p:spPr>
      </p:sp>
    </p:spTree>
    <p:extLst>
      <p:ext uri="{BB962C8B-B14F-4D97-AF65-F5344CB8AC3E}">
        <p14:creationId xmlns:p14="http://schemas.microsoft.com/office/powerpoint/2010/main" val="309575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CFE78F-D7DC-BFE7-270F-1E6278EF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1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2829204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Funções e Agregações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14388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Funções de Agregação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85750" y="1143000"/>
            <a:ext cx="417909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Realizam cálculos em conjuntos de linhas e retornam um único valor.</a:t>
            </a:r>
            <a:endParaRPr lang="en-US" sz="1046" dirty="0"/>
          </a:p>
        </p:txBody>
      </p:sp>
      <p:sp>
        <p:nvSpPr>
          <p:cNvPr id="6" name="Shape 3"/>
          <p:cNvSpPr/>
          <p:nvPr/>
        </p:nvSpPr>
        <p:spPr>
          <a:xfrm>
            <a:off x="285750" y="1650206"/>
            <a:ext cx="1117941" cy="285750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7" name="Text 4"/>
          <p:cNvSpPr/>
          <p:nvPr/>
        </p:nvSpPr>
        <p:spPr>
          <a:xfrm>
            <a:off x="285750" y="1650206"/>
            <a:ext cx="1117941" cy="285750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Função</a:t>
            </a:r>
            <a:endParaRPr lang="en-US" sz="837" dirty="0"/>
          </a:p>
        </p:txBody>
      </p:sp>
      <p:sp>
        <p:nvSpPr>
          <p:cNvPr id="8" name="Shape 5"/>
          <p:cNvSpPr/>
          <p:nvPr/>
        </p:nvSpPr>
        <p:spPr>
          <a:xfrm>
            <a:off x="1403691" y="1650206"/>
            <a:ext cx="3061153" cy="285750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9" name="Text 6"/>
          <p:cNvSpPr/>
          <p:nvPr/>
        </p:nvSpPr>
        <p:spPr>
          <a:xfrm>
            <a:off x="1403691" y="1650206"/>
            <a:ext cx="3061153" cy="285750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buNone/>
            </a:pPr>
            <a:r>
              <a:rPr lang="en-US" sz="837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Descrição</a:t>
            </a:r>
            <a:endParaRPr lang="en-US" sz="837" dirty="0"/>
          </a:p>
        </p:txBody>
      </p:sp>
      <p:sp>
        <p:nvSpPr>
          <p:cNvPr id="10" name="Shape 7"/>
          <p:cNvSpPr/>
          <p:nvPr/>
        </p:nvSpPr>
        <p:spPr>
          <a:xfrm>
            <a:off x="285750" y="1935956"/>
            <a:ext cx="4179094" cy="289322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1" name="Text 8"/>
          <p:cNvSpPr/>
          <p:nvPr/>
        </p:nvSpPr>
        <p:spPr>
          <a:xfrm>
            <a:off x="342900" y="2000250"/>
            <a:ext cx="48451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COUNT()</a:t>
            </a:r>
            <a:endParaRPr lang="en-US" sz="837" dirty="0"/>
          </a:p>
        </p:txBody>
      </p:sp>
      <p:sp>
        <p:nvSpPr>
          <p:cNvPr id="12" name="Text 9"/>
          <p:cNvSpPr/>
          <p:nvPr/>
        </p:nvSpPr>
        <p:spPr>
          <a:xfrm>
            <a:off x="1403691" y="1935956"/>
            <a:ext cx="3061153" cy="289322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Retorna o número de linhas</a:t>
            </a:r>
            <a:endParaRPr lang="en-US" sz="837" dirty="0"/>
          </a:p>
        </p:txBody>
      </p:sp>
      <p:sp>
        <p:nvSpPr>
          <p:cNvPr id="13" name="Text 10"/>
          <p:cNvSpPr/>
          <p:nvPr/>
        </p:nvSpPr>
        <p:spPr>
          <a:xfrm>
            <a:off x="342900" y="2293144"/>
            <a:ext cx="33469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SUM()</a:t>
            </a:r>
            <a:endParaRPr lang="en-US" sz="837" dirty="0"/>
          </a:p>
        </p:txBody>
      </p:sp>
      <p:sp>
        <p:nvSpPr>
          <p:cNvPr id="14" name="Text 11"/>
          <p:cNvSpPr/>
          <p:nvPr/>
        </p:nvSpPr>
        <p:spPr>
          <a:xfrm>
            <a:off x="1403691" y="2225278"/>
            <a:ext cx="3061153" cy="292894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Retorna a soma dos valores</a:t>
            </a:r>
            <a:endParaRPr lang="en-US" sz="837" dirty="0"/>
          </a:p>
        </p:txBody>
      </p:sp>
      <p:sp>
        <p:nvSpPr>
          <p:cNvPr id="15" name="Shape 12"/>
          <p:cNvSpPr/>
          <p:nvPr/>
        </p:nvSpPr>
        <p:spPr>
          <a:xfrm>
            <a:off x="285750" y="2518172"/>
            <a:ext cx="4179094" cy="292894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6" name="Text 13"/>
          <p:cNvSpPr/>
          <p:nvPr/>
        </p:nvSpPr>
        <p:spPr>
          <a:xfrm>
            <a:off x="342900" y="2586038"/>
            <a:ext cx="30771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AVG()</a:t>
            </a:r>
            <a:endParaRPr lang="en-US" sz="837" dirty="0"/>
          </a:p>
        </p:txBody>
      </p:sp>
      <p:sp>
        <p:nvSpPr>
          <p:cNvPr id="17" name="Text 14"/>
          <p:cNvSpPr/>
          <p:nvPr/>
        </p:nvSpPr>
        <p:spPr>
          <a:xfrm>
            <a:off x="1403691" y="2518172"/>
            <a:ext cx="3061153" cy="292894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Retorna a média dos valores</a:t>
            </a:r>
            <a:endParaRPr lang="en-US" sz="837" dirty="0"/>
          </a:p>
        </p:txBody>
      </p:sp>
      <p:sp>
        <p:nvSpPr>
          <p:cNvPr id="18" name="Text 15"/>
          <p:cNvSpPr/>
          <p:nvPr/>
        </p:nvSpPr>
        <p:spPr>
          <a:xfrm>
            <a:off x="342900" y="2878931"/>
            <a:ext cx="3226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MIN()</a:t>
            </a:r>
            <a:endParaRPr lang="en-US" sz="837" dirty="0"/>
          </a:p>
        </p:txBody>
      </p:sp>
      <p:sp>
        <p:nvSpPr>
          <p:cNvPr id="19" name="Text 16"/>
          <p:cNvSpPr/>
          <p:nvPr/>
        </p:nvSpPr>
        <p:spPr>
          <a:xfrm>
            <a:off x="1403691" y="2811066"/>
            <a:ext cx="3061153" cy="292894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Retorna o menor valor</a:t>
            </a:r>
            <a:endParaRPr lang="en-US" sz="837" dirty="0"/>
          </a:p>
        </p:txBody>
      </p:sp>
      <p:sp>
        <p:nvSpPr>
          <p:cNvPr id="20" name="Shape 17"/>
          <p:cNvSpPr/>
          <p:nvPr/>
        </p:nvSpPr>
        <p:spPr>
          <a:xfrm>
            <a:off x="285750" y="3103959"/>
            <a:ext cx="4179094" cy="292894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1" name="Text 18"/>
          <p:cNvSpPr/>
          <p:nvPr/>
        </p:nvSpPr>
        <p:spPr>
          <a:xfrm>
            <a:off x="342900" y="3171825"/>
            <a:ext cx="34038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FFC10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MAX()</a:t>
            </a:r>
            <a:endParaRPr lang="en-US" sz="837" dirty="0"/>
          </a:p>
        </p:txBody>
      </p:sp>
      <p:sp>
        <p:nvSpPr>
          <p:cNvPr id="22" name="Text 19"/>
          <p:cNvSpPr/>
          <p:nvPr/>
        </p:nvSpPr>
        <p:spPr>
          <a:xfrm>
            <a:off x="1403691" y="3103959"/>
            <a:ext cx="3061153" cy="292894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Retorna o maior valor</a:t>
            </a:r>
            <a:endParaRPr lang="en-US" sz="837" dirty="0"/>
          </a:p>
        </p:txBody>
      </p:sp>
      <p:sp>
        <p:nvSpPr>
          <p:cNvPr id="23" name="Text 20"/>
          <p:cNvSpPr/>
          <p:nvPr/>
        </p:nvSpPr>
        <p:spPr>
          <a:xfrm>
            <a:off x="285750" y="3507581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Uso com GROUP BY</a:t>
            </a:r>
            <a:endParaRPr lang="en-US" sz="1350" dirty="0"/>
          </a:p>
        </p:txBody>
      </p:sp>
      <p:sp>
        <p:nvSpPr>
          <p:cNvPr id="24" name="Shape 21"/>
          <p:cNvSpPr/>
          <p:nvPr/>
        </p:nvSpPr>
        <p:spPr>
          <a:xfrm>
            <a:off x="285750" y="3836194"/>
            <a:ext cx="4179094" cy="62865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5" name="Shape 22"/>
          <p:cNvSpPr/>
          <p:nvPr/>
        </p:nvSpPr>
        <p:spPr>
          <a:xfrm>
            <a:off x="285750" y="3836194"/>
            <a:ext cx="28575" cy="628650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26" name="Text 23"/>
          <p:cNvSpPr/>
          <p:nvPr/>
        </p:nvSpPr>
        <p:spPr>
          <a:xfrm>
            <a:off x="342900" y="3900488"/>
            <a:ext cx="194586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SELECT categoria, COUNT(*) AS total</a:t>
            </a:r>
            <a:endParaRPr lang="en-US" sz="837" dirty="0"/>
          </a:p>
        </p:txBody>
      </p:sp>
      <p:sp>
        <p:nvSpPr>
          <p:cNvPr id="27" name="Text 24"/>
          <p:cNvSpPr/>
          <p:nvPr/>
        </p:nvSpPr>
        <p:spPr>
          <a:xfrm>
            <a:off x="342900" y="4071938"/>
            <a:ext cx="84354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FROM produtos</a:t>
            </a:r>
            <a:endParaRPr lang="en-US" sz="837" dirty="0"/>
          </a:p>
        </p:txBody>
      </p:sp>
      <p:sp>
        <p:nvSpPr>
          <p:cNvPr id="28" name="Text 25"/>
          <p:cNvSpPr/>
          <p:nvPr/>
        </p:nvSpPr>
        <p:spPr>
          <a:xfrm>
            <a:off x="342900" y="4243388"/>
            <a:ext cx="113033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GROUP BY categoria; </a:t>
            </a:r>
            <a:endParaRPr lang="en-US" sz="837" dirty="0"/>
          </a:p>
        </p:txBody>
      </p:sp>
      <p:sp>
        <p:nvSpPr>
          <p:cNvPr id="58" name="Text 20">
            <a:extLst>
              <a:ext uri="{FF2B5EF4-FFF2-40B4-BE49-F238E27FC236}">
                <a16:creationId xmlns:a16="http://schemas.microsoft.com/office/drawing/2014/main" id="{01F306B8-F3B3-A9DA-82E2-C9A0882346C8}"/>
              </a:ext>
            </a:extLst>
          </p:cNvPr>
          <p:cNvSpPr/>
          <p:nvPr/>
        </p:nvSpPr>
        <p:spPr>
          <a:xfrm>
            <a:off x="2781524" y="3532294"/>
            <a:ext cx="1641475" cy="207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Uso com ORDER BY</a:t>
            </a:r>
            <a:endParaRPr lang="en-US" sz="1350" dirty="0"/>
          </a:p>
        </p:txBody>
      </p:sp>
      <p:sp>
        <p:nvSpPr>
          <p:cNvPr id="59" name="Shape 21">
            <a:extLst>
              <a:ext uri="{FF2B5EF4-FFF2-40B4-BE49-F238E27FC236}">
                <a16:creationId xmlns:a16="http://schemas.microsoft.com/office/drawing/2014/main" id="{6755563B-F4AE-89E0-D790-ACC36822A803}"/>
              </a:ext>
            </a:extLst>
          </p:cNvPr>
          <p:cNvSpPr/>
          <p:nvPr/>
        </p:nvSpPr>
        <p:spPr>
          <a:xfrm>
            <a:off x="2781524" y="3836194"/>
            <a:ext cx="4179094" cy="62865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60" name="Shape 22">
            <a:extLst>
              <a:ext uri="{FF2B5EF4-FFF2-40B4-BE49-F238E27FC236}">
                <a16:creationId xmlns:a16="http://schemas.microsoft.com/office/drawing/2014/main" id="{E5974B4C-2AB8-1A9D-EDC9-9AE2FBDF5BDF}"/>
              </a:ext>
            </a:extLst>
          </p:cNvPr>
          <p:cNvSpPr/>
          <p:nvPr/>
        </p:nvSpPr>
        <p:spPr>
          <a:xfrm>
            <a:off x="2781524" y="3836194"/>
            <a:ext cx="45719" cy="738484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61" name="Text 23">
            <a:extLst>
              <a:ext uri="{FF2B5EF4-FFF2-40B4-BE49-F238E27FC236}">
                <a16:creationId xmlns:a16="http://schemas.microsoft.com/office/drawing/2014/main" id="{166A95FD-4669-A02B-5576-84C3F741CC45}"/>
              </a:ext>
            </a:extLst>
          </p:cNvPr>
          <p:cNvSpPr/>
          <p:nvPr/>
        </p:nvSpPr>
        <p:spPr>
          <a:xfrm>
            <a:off x="2838674" y="3900488"/>
            <a:ext cx="194586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SELECT categoria, COUNT(*) AS total</a:t>
            </a:r>
            <a:endParaRPr lang="en-US" sz="837" dirty="0"/>
          </a:p>
        </p:txBody>
      </p:sp>
      <p:sp>
        <p:nvSpPr>
          <p:cNvPr id="62" name="Text 24">
            <a:extLst>
              <a:ext uri="{FF2B5EF4-FFF2-40B4-BE49-F238E27FC236}">
                <a16:creationId xmlns:a16="http://schemas.microsoft.com/office/drawing/2014/main" id="{ED87F2DE-FDB3-11B7-404F-40E9B4D96249}"/>
              </a:ext>
            </a:extLst>
          </p:cNvPr>
          <p:cNvSpPr/>
          <p:nvPr/>
        </p:nvSpPr>
        <p:spPr>
          <a:xfrm>
            <a:off x="2838674" y="4071938"/>
            <a:ext cx="84354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FROM produtos</a:t>
            </a:r>
            <a:endParaRPr lang="en-US" sz="837" dirty="0"/>
          </a:p>
        </p:txBody>
      </p:sp>
      <p:sp>
        <p:nvSpPr>
          <p:cNvPr id="63" name="Text 25">
            <a:extLst>
              <a:ext uri="{FF2B5EF4-FFF2-40B4-BE49-F238E27FC236}">
                <a16:creationId xmlns:a16="http://schemas.microsoft.com/office/drawing/2014/main" id="{15464FA4-B7FF-E67B-B4EE-20ED1DBBA817}"/>
              </a:ext>
            </a:extLst>
          </p:cNvPr>
          <p:cNvSpPr/>
          <p:nvPr/>
        </p:nvSpPr>
        <p:spPr>
          <a:xfrm>
            <a:off x="2838674" y="4256667"/>
            <a:ext cx="1090042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GROUP BY </a:t>
            </a:r>
            <a:r>
              <a:rPr lang="en-US" sz="837" dirty="0" err="1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categoria</a:t>
            </a: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endParaRPr lang="en-US" sz="837" dirty="0"/>
          </a:p>
        </p:txBody>
      </p:sp>
      <p:sp>
        <p:nvSpPr>
          <p:cNvPr id="70" name="Text 25">
            <a:extLst>
              <a:ext uri="{FF2B5EF4-FFF2-40B4-BE49-F238E27FC236}">
                <a16:creationId xmlns:a16="http://schemas.microsoft.com/office/drawing/2014/main" id="{252B89EA-C4A6-A7A4-F399-B768C6B9F87B}"/>
              </a:ext>
            </a:extLst>
          </p:cNvPr>
          <p:cNvSpPr/>
          <p:nvPr/>
        </p:nvSpPr>
        <p:spPr>
          <a:xfrm>
            <a:off x="2838674" y="4432580"/>
            <a:ext cx="1150956" cy="1288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ORDER BY total DESC; </a:t>
            </a:r>
            <a:endParaRPr lang="en-US" sz="8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992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322820"/>
            <a:ext cx="2337485" cy="311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Joins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285750" y="885825"/>
            <a:ext cx="417909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Tipos de JOINs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285750" y="1285875"/>
            <a:ext cx="4179094" cy="4857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6" name="Shape 3"/>
          <p:cNvSpPr/>
          <p:nvPr/>
        </p:nvSpPr>
        <p:spPr>
          <a:xfrm>
            <a:off x="285750" y="1285875"/>
            <a:ext cx="28575" cy="485775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7" name="Text 4"/>
          <p:cNvSpPr/>
          <p:nvPr/>
        </p:nvSpPr>
        <p:spPr>
          <a:xfrm>
            <a:off x="392906" y="1364456"/>
            <a:ext cx="66570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INNER JOIN</a:t>
            </a:r>
            <a:endParaRPr lang="en-US" sz="837" dirty="0"/>
          </a:p>
        </p:txBody>
      </p:sp>
      <p:sp>
        <p:nvSpPr>
          <p:cNvPr id="8" name="Text 5"/>
          <p:cNvSpPr/>
          <p:nvPr/>
        </p:nvSpPr>
        <p:spPr>
          <a:xfrm>
            <a:off x="1058614" y="1364456"/>
            <a:ext cx="301764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Retorna apenas registros que têm correspondência em </a:t>
            </a:r>
            <a:endParaRPr lang="en-US" sz="837" dirty="0"/>
          </a:p>
        </p:txBody>
      </p:sp>
      <p:sp>
        <p:nvSpPr>
          <p:cNvPr id="9" name="Text 6"/>
          <p:cNvSpPr/>
          <p:nvPr/>
        </p:nvSpPr>
        <p:spPr>
          <a:xfrm>
            <a:off x="392906" y="1535906"/>
            <a:ext cx="92698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ambas as tabelas </a:t>
            </a:r>
            <a:endParaRPr lang="en-US" sz="837" dirty="0"/>
          </a:p>
        </p:txBody>
      </p:sp>
      <p:sp>
        <p:nvSpPr>
          <p:cNvPr id="10" name="Shape 7"/>
          <p:cNvSpPr/>
          <p:nvPr/>
        </p:nvSpPr>
        <p:spPr>
          <a:xfrm>
            <a:off x="285750" y="1843088"/>
            <a:ext cx="4179094" cy="4857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1" name="Shape 8"/>
          <p:cNvSpPr/>
          <p:nvPr/>
        </p:nvSpPr>
        <p:spPr>
          <a:xfrm>
            <a:off x="285750" y="1843088"/>
            <a:ext cx="28575" cy="485775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12" name="Text 9"/>
          <p:cNvSpPr/>
          <p:nvPr/>
        </p:nvSpPr>
        <p:spPr>
          <a:xfrm>
            <a:off x="392906" y="1921669"/>
            <a:ext cx="55344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LEFT JOIN</a:t>
            </a:r>
            <a:endParaRPr lang="en-US" sz="837" dirty="0"/>
          </a:p>
        </p:txBody>
      </p:sp>
      <p:sp>
        <p:nvSpPr>
          <p:cNvPr id="13" name="Text 10"/>
          <p:cNvSpPr/>
          <p:nvPr/>
        </p:nvSpPr>
        <p:spPr>
          <a:xfrm>
            <a:off x="946352" y="1921669"/>
            <a:ext cx="288289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Retorna todos os registros da tabela à esquerda e os </a:t>
            </a:r>
            <a:endParaRPr lang="en-US" sz="837" dirty="0"/>
          </a:p>
        </p:txBody>
      </p:sp>
      <p:sp>
        <p:nvSpPr>
          <p:cNvPr id="14" name="Text 11"/>
          <p:cNvSpPr/>
          <p:nvPr/>
        </p:nvSpPr>
        <p:spPr>
          <a:xfrm>
            <a:off x="392906" y="2093119"/>
            <a:ext cx="144923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correspondentes da direita </a:t>
            </a:r>
            <a:endParaRPr lang="en-US" sz="837" dirty="0"/>
          </a:p>
        </p:txBody>
      </p:sp>
      <p:sp>
        <p:nvSpPr>
          <p:cNvPr id="15" name="Shape 12"/>
          <p:cNvSpPr/>
          <p:nvPr/>
        </p:nvSpPr>
        <p:spPr>
          <a:xfrm>
            <a:off x="285750" y="2400300"/>
            <a:ext cx="4179094" cy="4857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6" name="Shape 13"/>
          <p:cNvSpPr/>
          <p:nvPr/>
        </p:nvSpPr>
        <p:spPr>
          <a:xfrm>
            <a:off x="285750" y="2400300"/>
            <a:ext cx="28575" cy="485775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17" name="Text 14"/>
          <p:cNvSpPr/>
          <p:nvPr/>
        </p:nvSpPr>
        <p:spPr>
          <a:xfrm>
            <a:off x="392906" y="2478881"/>
            <a:ext cx="65220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RIGHT JOIN</a:t>
            </a:r>
            <a:endParaRPr lang="en-US" sz="837" dirty="0"/>
          </a:p>
        </p:txBody>
      </p:sp>
      <p:sp>
        <p:nvSpPr>
          <p:cNvPr id="18" name="Text 15"/>
          <p:cNvSpPr/>
          <p:nvPr/>
        </p:nvSpPr>
        <p:spPr>
          <a:xfrm>
            <a:off x="1045108" y="2478881"/>
            <a:ext cx="27229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Retorna todos os registros da tabela à direita e os </a:t>
            </a:r>
            <a:endParaRPr lang="en-US" sz="837" dirty="0"/>
          </a:p>
        </p:txBody>
      </p:sp>
      <p:sp>
        <p:nvSpPr>
          <p:cNvPr id="19" name="Text 16"/>
          <p:cNvSpPr/>
          <p:nvPr/>
        </p:nvSpPr>
        <p:spPr>
          <a:xfrm>
            <a:off x="392906" y="2650331"/>
            <a:ext cx="160913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correspondentes da esquerda </a:t>
            </a:r>
            <a:endParaRPr lang="en-US" sz="837" dirty="0"/>
          </a:p>
        </p:txBody>
      </p:sp>
      <p:sp>
        <p:nvSpPr>
          <p:cNvPr id="20" name="Shape 17"/>
          <p:cNvSpPr/>
          <p:nvPr/>
        </p:nvSpPr>
        <p:spPr>
          <a:xfrm>
            <a:off x="285750" y="2957513"/>
            <a:ext cx="4179094" cy="48577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21" name="Shape 18"/>
          <p:cNvSpPr/>
          <p:nvPr/>
        </p:nvSpPr>
        <p:spPr>
          <a:xfrm>
            <a:off x="285750" y="2957513"/>
            <a:ext cx="28575" cy="485775"/>
          </a:xfrm>
          <a:prstGeom prst="rect">
            <a:avLst/>
          </a:prstGeom>
          <a:solidFill>
            <a:srgbClr val="1E88E5"/>
          </a:solidFill>
          <a:ln/>
        </p:spPr>
      </p:sp>
      <p:sp>
        <p:nvSpPr>
          <p:cNvPr id="22" name="Text 19"/>
          <p:cNvSpPr/>
          <p:nvPr/>
        </p:nvSpPr>
        <p:spPr>
          <a:xfrm>
            <a:off x="392906" y="3036094"/>
            <a:ext cx="57426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1E88E5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FULL JOIN</a:t>
            </a:r>
            <a:endParaRPr lang="en-US" sz="837" dirty="0"/>
          </a:p>
        </p:txBody>
      </p:sp>
      <p:sp>
        <p:nvSpPr>
          <p:cNvPr id="23" name="Text 20"/>
          <p:cNvSpPr/>
          <p:nvPr/>
        </p:nvSpPr>
        <p:spPr>
          <a:xfrm>
            <a:off x="967169" y="3036094"/>
            <a:ext cx="321937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Retorna todos os registros quando há correspondência em </a:t>
            </a:r>
            <a:endParaRPr lang="en-US" sz="837" dirty="0"/>
          </a:p>
        </p:txBody>
      </p:sp>
      <p:sp>
        <p:nvSpPr>
          <p:cNvPr id="24" name="Text 21"/>
          <p:cNvSpPr/>
          <p:nvPr/>
        </p:nvSpPr>
        <p:spPr>
          <a:xfrm>
            <a:off x="392906" y="3207544"/>
            <a:ext cx="87873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21212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uma das tabelas </a:t>
            </a:r>
            <a:endParaRPr lang="en-US" sz="837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0048D5-B017-94F8-9D26-F10449AE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44" y="516134"/>
            <a:ext cx="4889699" cy="32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1231</Words>
  <Application>Microsoft Office PowerPoint</Application>
  <PresentationFormat>Apresentação na tela (16:9)</PresentationFormat>
  <Paragraphs>196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-apple-system</vt:lpstr>
      <vt:lpstr>Arial</vt:lpstr>
      <vt:lpstr>Noto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Gabriel Lopes Lima</cp:lastModifiedBy>
  <cp:revision>14</cp:revision>
  <dcterms:created xsi:type="dcterms:W3CDTF">2025-09-26T18:56:19Z</dcterms:created>
  <dcterms:modified xsi:type="dcterms:W3CDTF">2025-11-13T12:27:38Z</dcterms:modified>
</cp:coreProperties>
</file>